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63" r:id="rId11"/>
    <p:sldId id="265" r:id="rId12"/>
    <p:sldId id="270" r:id="rId13"/>
    <p:sldId id="266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Light" panose="020B0403050203000203" pitchFamily="34" charset="0"/>
      <p:regular r:id="rId25"/>
      <p:bold r:id="rId26"/>
      <p:italic r:id="rId27"/>
      <p:boldItalic r:id="rId28"/>
    </p:embeddedFont>
    <p:embeddedFont>
      <p:font typeface="IBM Plex Sans SemiBold" panose="020B0703050203000203" pitchFamily="34" charset="0"/>
      <p:regular r:id="rId29"/>
      <p:bold r:id="rId30"/>
      <p:italic r:id="rId31"/>
      <p:boldItalic r:id="rId32"/>
    </p:embeddedFont>
    <p:embeddedFont>
      <p:font typeface="Saira Condensed" panose="020B0604020202020204" charset="0"/>
      <p:regular r:id="rId33"/>
      <p:bold r:id="rId34"/>
    </p:embeddedFont>
    <p:embeddedFont>
      <p:font typeface="Saira Condensed Light" panose="020B0604020202020204" charset="0"/>
      <p:regular r:id="rId35"/>
      <p:bold r:id="rId36"/>
    </p:embeddedFont>
    <p:embeddedFont>
      <p:font typeface="Saira Condensed SemiBo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424">
          <p15:clr>
            <a:srgbClr val="A4A3A4"/>
          </p15:clr>
        </p15:guide>
        <p15:guide id="4" orient="horz" pos="3480">
          <p15:clr>
            <a:srgbClr val="A4A3A4"/>
          </p15:clr>
        </p15:guide>
        <p15:guide id="5" pos="1872">
          <p15:clr>
            <a:srgbClr val="A4A3A4"/>
          </p15:clr>
        </p15:guide>
        <p15:guide id="6" pos="561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NUzsQ5hHzJ0cwOgb4n9dEkkNt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502EE-48DE-4091-B529-61AD74F7363E}" v="126" dt="2023-12-10T18:48:30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9" y="72"/>
      </p:cViewPr>
      <p:guideLst>
        <p:guide orient="horz" pos="1200"/>
        <p:guide pos="3840"/>
        <p:guide orient="horz" pos="2424"/>
        <p:guide orient="horz" pos="3480"/>
        <p:guide pos="1872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microsoft.com/office/2015/10/relationships/revisionInfo" Target="revisionInfo.xml"/><Relationship Id="rId20" Type="http://schemas.openxmlformats.org/officeDocument/2006/relationships/font" Target="fonts/font4.fntdata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jesh Mantri" userId="7a45ac69c120ce7d" providerId="LiveId" clId="{069502EE-48DE-4091-B529-61AD74F7363E}"/>
    <pc:docChg chg="undo redo custSel addSld delSld modSld sldOrd">
      <pc:chgData name="Brijesh Mantri" userId="7a45ac69c120ce7d" providerId="LiveId" clId="{069502EE-48DE-4091-B529-61AD74F7363E}" dt="2023-12-10T23:54:11.223" v="348" actId="20577"/>
      <pc:docMkLst>
        <pc:docMk/>
      </pc:docMkLst>
      <pc:sldChg chg="modSp mod">
        <pc:chgData name="Brijesh Mantri" userId="7a45ac69c120ce7d" providerId="LiveId" clId="{069502EE-48DE-4091-B529-61AD74F7363E}" dt="2023-12-10T20:35:09.593" v="340" actId="27636"/>
        <pc:sldMkLst>
          <pc:docMk/>
          <pc:sldMk cId="0" sldId="257"/>
        </pc:sldMkLst>
        <pc:spChg chg="mod">
          <ac:chgData name="Brijesh Mantri" userId="7a45ac69c120ce7d" providerId="LiveId" clId="{069502EE-48DE-4091-B529-61AD74F7363E}" dt="2023-12-10T20:35:09.593" v="340" actId="27636"/>
          <ac:spMkLst>
            <pc:docMk/>
            <pc:sldMk cId="0" sldId="257"/>
            <ac:spMk id="163" creationId="{00000000-0000-0000-0000-000000000000}"/>
          </ac:spMkLst>
        </pc:spChg>
      </pc:sldChg>
      <pc:sldChg chg="modSp mod">
        <pc:chgData name="Brijesh Mantri" userId="7a45ac69c120ce7d" providerId="LiveId" clId="{069502EE-48DE-4091-B529-61AD74F7363E}" dt="2023-12-10T02:26:15.810" v="1" actId="20577"/>
        <pc:sldMkLst>
          <pc:docMk/>
          <pc:sldMk cId="0" sldId="261"/>
        </pc:sldMkLst>
        <pc:spChg chg="mod">
          <ac:chgData name="Brijesh Mantri" userId="7a45ac69c120ce7d" providerId="LiveId" clId="{069502EE-48DE-4091-B529-61AD74F7363E}" dt="2023-12-10T02:26:15.810" v="1" actId="20577"/>
          <ac:spMkLst>
            <pc:docMk/>
            <pc:sldMk cId="0" sldId="261"/>
            <ac:spMk id="196" creationId="{00000000-0000-0000-0000-000000000000}"/>
          </ac:spMkLst>
        </pc:spChg>
      </pc:sldChg>
      <pc:sldChg chg="addSp delSp modSp mod ord">
        <pc:chgData name="Brijesh Mantri" userId="7a45ac69c120ce7d" providerId="LiveId" clId="{069502EE-48DE-4091-B529-61AD74F7363E}" dt="2023-12-10T23:54:11.223" v="348" actId="20577"/>
        <pc:sldMkLst>
          <pc:docMk/>
          <pc:sldMk cId="0" sldId="263"/>
        </pc:sldMkLst>
        <pc:spChg chg="mod">
          <ac:chgData name="Brijesh Mantri" userId="7a45ac69c120ce7d" providerId="LiveId" clId="{069502EE-48DE-4091-B529-61AD74F7363E}" dt="2023-12-10T23:54:11.223" v="348" actId="20577"/>
          <ac:spMkLst>
            <pc:docMk/>
            <pc:sldMk cId="0" sldId="263"/>
            <ac:spMk id="219" creationId="{00000000-0000-0000-0000-000000000000}"/>
          </ac:spMkLst>
        </pc:spChg>
        <pc:picChg chg="del">
          <ac:chgData name="Brijesh Mantri" userId="7a45ac69c120ce7d" providerId="LiveId" clId="{069502EE-48DE-4091-B529-61AD74F7363E}" dt="2023-12-10T20:37:25.035" v="342" actId="478"/>
          <ac:picMkLst>
            <pc:docMk/>
            <pc:sldMk cId="0" sldId="263"/>
            <ac:picMk id="3" creationId="{83D66612-7452-7E48-4D2B-BE6E006F55D2}"/>
          </ac:picMkLst>
        </pc:picChg>
        <pc:picChg chg="add mod">
          <ac:chgData name="Brijesh Mantri" userId="7a45ac69c120ce7d" providerId="LiveId" clId="{069502EE-48DE-4091-B529-61AD74F7363E}" dt="2023-12-10T20:37:30.613" v="344" actId="1076"/>
          <ac:picMkLst>
            <pc:docMk/>
            <pc:sldMk cId="0" sldId="263"/>
            <ac:picMk id="4" creationId="{4594E987-55D5-6EE4-6071-E553E4B03BAB}"/>
          </ac:picMkLst>
        </pc:picChg>
        <pc:picChg chg="del">
          <ac:chgData name="Brijesh Mantri" userId="7a45ac69c120ce7d" providerId="LiveId" clId="{069502EE-48DE-4091-B529-61AD74F7363E}" dt="2023-12-10T20:37:12.738" v="341" actId="478"/>
          <ac:picMkLst>
            <pc:docMk/>
            <pc:sldMk cId="0" sldId="263"/>
            <ac:picMk id="7" creationId="{4382ACA1-11E1-C425-CEA2-A4FB4819C848}"/>
          </ac:picMkLst>
        </pc:picChg>
      </pc:sldChg>
      <pc:sldChg chg="addSp modSp mod">
        <pc:chgData name="Brijesh Mantri" userId="7a45ac69c120ce7d" providerId="LiveId" clId="{069502EE-48DE-4091-B529-61AD74F7363E}" dt="2023-12-10T18:50:29.028" v="163" actId="1076"/>
        <pc:sldMkLst>
          <pc:docMk/>
          <pc:sldMk cId="0" sldId="264"/>
        </pc:sldMkLst>
        <pc:spChg chg="mod">
          <ac:chgData name="Brijesh Mantri" userId="7a45ac69c120ce7d" providerId="LiveId" clId="{069502EE-48DE-4091-B529-61AD74F7363E}" dt="2023-12-10T18:46:45.812" v="28" actId="27636"/>
          <ac:spMkLst>
            <pc:docMk/>
            <pc:sldMk cId="0" sldId="264"/>
            <ac:spMk id="227" creationId="{00000000-0000-0000-0000-000000000000}"/>
          </ac:spMkLst>
        </pc:spChg>
        <pc:spChg chg="mod">
          <ac:chgData name="Brijesh Mantri" userId="7a45ac69c120ce7d" providerId="LiveId" clId="{069502EE-48DE-4091-B529-61AD74F7363E}" dt="2023-12-10T18:48:30.382" v="156" actId="20577"/>
          <ac:spMkLst>
            <pc:docMk/>
            <pc:sldMk cId="0" sldId="264"/>
            <ac:spMk id="229" creationId="{00000000-0000-0000-0000-000000000000}"/>
          </ac:spMkLst>
        </pc:spChg>
        <pc:picChg chg="add mod">
          <ac:chgData name="Brijesh Mantri" userId="7a45ac69c120ce7d" providerId="LiveId" clId="{069502EE-48DE-4091-B529-61AD74F7363E}" dt="2023-12-10T18:49:54.435" v="161" actId="14100"/>
          <ac:picMkLst>
            <pc:docMk/>
            <pc:sldMk cId="0" sldId="264"/>
            <ac:picMk id="3" creationId="{7E2517BD-6CA8-72C9-E8B7-2E7BDDBDABE8}"/>
          </ac:picMkLst>
        </pc:picChg>
        <pc:picChg chg="add mod">
          <ac:chgData name="Brijesh Mantri" userId="7a45ac69c120ce7d" providerId="LiveId" clId="{069502EE-48DE-4091-B529-61AD74F7363E}" dt="2023-12-10T18:49:49.620" v="160" actId="1076"/>
          <ac:picMkLst>
            <pc:docMk/>
            <pc:sldMk cId="0" sldId="264"/>
            <ac:picMk id="5" creationId="{F695DBBE-4875-DA4C-1303-505AAFFC40DE}"/>
          </ac:picMkLst>
        </pc:picChg>
        <pc:picChg chg="add mod">
          <ac:chgData name="Brijesh Mantri" userId="7a45ac69c120ce7d" providerId="LiveId" clId="{069502EE-48DE-4091-B529-61AD74F7363E}" dt="2023-12-10T18:50:29.028" v="163" actId="1076"/>
          <ac:picMkLst>
            <pc:docMk/>
            <pc:sldMk cId="0" sldId="264"/>
            <ac:picMk id="7" creationId="{75BE2161-DC25-7DF6-0ED3-609C6A94AEFC}"/>
          </ac:picMkLst>
        </pc:picChg>
      </pc:sldChg>
      <pc:sldChg chg="modSp mod">
        <pc:chgData name="Brijesh Mantri" userId="7a45ac69c120ce7d" providerId="LiveId" clId="{069502EE-48DE-4091-B529-61AD74F7363E}" dt="2023-12-10T20:23:46.931" v="296"/>
        <pc:sldMkLst>
          <pc:docMk/>
          <pc:sldMk cId="0" sldId="265"/>
        </pc:sldMkLst>
        <pc:spChg chg="mod">
          <ac:chgData name="Brijesh Mantri" userId="7a45ac69c120ce7d" providerId="LiveId" clId="{069502EE-48DE-4091-B529-61AD74F7363E}" dt="2023-12-10T20:11:36.326" v="285" actId="20577"/>
          <ac:spMkLst>
            <pc:docMk/>
            <pc:sldMk cId="0" sldId="265"/>
            <ac:spMk id="235" creationId="{00000000-0000-0000-0000-000000000000}"/>
          </ac:spMkLst>
        </pc:spChg>
        <pc:spChg chg="mod">
          <ac:chgData name="Brijesh Mantri" userId="7a45ac69c120ce7d" providerId="LiveId" clId="{069502EE-48DE-4091-B529-61AD74F7363E}" dt="2023-12-10T20:23:46.931" v="296"/>
          <ac:spMkLst>
            <pc:docMk/>
            <pc:sldMk cId="0" sldId="265"/>
            <ac:spMk id="237" creationId="{00000000-0000-0000-0000-000000000000}"/>
          </ac:spMkLst>
        </pc:spChg>
      </pc:sldChg>
      <pc:sldChg chg="modSp mod">
        <pc:chgData name="Brijesh Mantri" userId="7a45ac69c120ce7d" providerId="LiveId" clId="{069502EE-48DE-4091-B529-61AD74F7363E}" dt="2023-12-10T20:27:27.058" v="322"/>
        <pc:sldMkLst>
          <pc:docMk/>
          <pc:sldMk cId="0" sldId="266"/>
        </pc:sldMkLst>
        <pc:spChg chg="mod">
          <ac:chgData name="Brijesh Mantri" userId="7a45ac69c120ce7d" providerId="LiveId" clId="{069502EE-48DE-4091-B529-61AD74F7363E}" dt="2023-12-10T20:27:27.058" v="322"/>
          <ac:spMkLst>
            <pc:docMk/>
            <pc:sldMk cId="0" sldId="266"/>
            <ac:spMk id="244" creationId="{00000000-0000-0000-0000-000000000000}"/>
          </ac:spMkLst>
        </pc:spChg>
      </pc:sldChg>
      <pc:sldChg chg="del">
        <pc:chgData name="Brijesh Mantri" userId="7a45ac69c120ce7d" providerId="LiveId" clId="{069502EE-48DE-4091-B529-61AD74F7363E}" dt="2023-12-10T21:00:28.149" v="347" actId="2696"/>
        <pc:sldMkLst>
          <pc:docMk/>
          <pc:sldMk cId="4152910247" sldId="268"/>
        </pc:sldMkLst>
      </pc:sldChg>
      <pc:sldChg chg="addSp modSp new mod">
        <pc:chgData name="Brijesh Mantri" userId="7a45ac69c120ce7d" providerId="LiveId" clId="{069502EE-48DE-4091-B529-61AD74F7363E}" dt="2023-12-10T20:11:13.198" v="262" actId="14100"/>
        <pc:sldMkLst>
          <pc:docMk/>
          <pc:sldMk cId="1756157128" sldId="269"/>
        </pc:sldMkLst>
        <pc:spChg chg="mod">
          <ac:chgData name="Brijesh Mantri" userId="7a45ac69c120ce7d" providerId="LiveId" clId="{069502EE-48DE-4091-B529-61AD74F7363E}" dt="2023-12-10T20:07:39.200" v="236" actId="27636"/>
          <ac:spMkLst>
            <pc:docMk/>
            <pc:sldMk cId="1756157128" sldId="269"/>
            <ac:spMk id="2" creationId="{EFA54861-256A-7C80-D8DA-AA999D0A55E7}"/>
          </ac:spMkLst>
        </pc:spChg>
        <pc:spChg chg="mod">
          <ac:chgData name="Brijesh Mantri" userId="7a45ac69c120ce7d" providerId="LiveId" clId="{069502EE-48DE-4091-B529-61AD74F7363E}" dt="2023-12-10T20:08:13.051" v="245" actId="20577"/>
          <ac:spMkLst>
            <pc:docMk/>
            <pc:sldMk cId="1756157128" sldId="269"/>
            <ac:spMk id="3" creationId="{8A9C2FF4-EF54-3ADB-FBFE-13507B27CC68}"/>
          </ac:spMkLst>
        </pc:spChg>
        <pc:picChg chg="add mod">
          <ac:chgData name="Brijesh Mantri" userId="7a45ac69c120ce7d" providerId="LiveId" clId="{069502EE-48DE-4091-B529-61AD74F7363E}" dt="2023-12-10T20:09:28.767" v="251" actId="1076"/>
          <ac:picMkLst>
            <pc:docMk/>
            <pc:sldMk cId="1756157128" sldId="269"/>
            <ac:picMk id="6" creationId="{745CD444-52BC-3346-ED01-83FA982809B3}"/>
          </ac:picMkLst>
        </pc:picChg>
        <pc:picChg chg="add mod">
          <ac:chgData name="Brijesh Mantri" userId="7a45ac69c120ce7d" providerId="LiveId" clId="{069502EE-48DE-4091-B529-61AD74F7363E}" dt="2023-12-10T20:09:37.068" v="253" actId="1076"/>
          <ac:picMkLst>
            <pc:docMk/>
            <pc:sldMk cId="1756157128" sldId="269"/>
            <ac:picMk id="8" creationId="{C72841E7-F40B-0B0D-F7F9-2D19B5253CA1}"/>
          </ac:picMkLst>
        </pc:picChg>
        <pc:picChg chg="add mod">
          <ac:chgData name="Brijesh Mantri" userId="7a45ac69c120ce7d" providerId="LiveId" clId="{069502EE-48DE-4091-B529-61AD74F7363E}" dt="2023-12-10T20:10:25.290" v="256" actId="1076"/>
          <ac:picMkLst>
            <pc:docMk/>
            <pc:sldMk cId="1756157128" sldId="269"/>
            <ac:picMk id="10" creationId="{63FBD3BC-25F9-AFA5-BEB6-23CBC8564E0A}"/>
          </ac:picMkLst>
        </pc:picChg>
        <pc:picChg chg="add mod">
          <ac:chgData name="Brijesh Mantri" userId="7a45ac69c120ce7d" providerId="LiveId" clId="{069502EE-48DE-4091-B529-61AD74F7363E}" dt="2023-12-10T20:11:13.198" v="262" actId="14100"/>
          <ac:picMkLst>
            <pc:docMk/>
            <pc:sldMk cId="1756157128" sldId="269"/>
            <ac:picMk id="12" creationId="{54F0D86F-0E98-5B42-5281-4023015F6E13}"/>
          </ac:picMkLst>
        </pc:picChg>
      </pc:sldChg>
      <pc:sldChg chg="modSp add mod">
        <pc:chgData name="Brijesh Mantri" userId="7a45ac69c120ce7d" providerId="LiveId" clId="{069502EE-48DE-4091-B529-61AD74F7363E}" dt="2023-12-10T20:27:49.052" v="327" actId="27636"/>
        <pc:sldMkLst>
          <pc:docMk/>
          <pc:sldMk cId="394334705" sldId="270"/>
        </pc:sldMkLst>
        <pc:spChg chg="mod">
          <ac:chgData name="Brijesh Mantri" userId="7a45ac69c120ce7d" providerId="LiveId" clId="{069502EE-48DE-4091-B529-61AD74F7363E}" dt="2023-12-10T20:24:36.773" v="308" actId="20577"/>
          <ac:spMkLst>
            <pc:docMk/>
            <pc:sldMk cId="394334705" sldId="270"/>
            <ac:spMk id="235" creationId="{00000000-0000-0000-0000-000000000000}"/>
          </ac:spMkLst>
        </pc:spChg>
        <pc:spChg chg="mod">
          <ac:chgData name="Brijesh Mantri" userId="7a45ac69c120ce7d" providerId="LiveId" clId="{069502EE-48DE-4091-B529-61AD74F7363E}" dt="2023-12-10T20:27:49.052" v="327" actId="27636"/>
          <ac:spMkLst>
            <pc:docMk/>
            <pc:sldMk cId="394334705" sldId="270"/>
            <ac:spMk id="23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42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6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6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body" idx="2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3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body" idx="1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2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3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4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2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3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4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5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body" idx="3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4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5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2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3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4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5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6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body" idx="2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body" idx="3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2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1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2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3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body" idx="2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47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8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body" idx="1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9"/>
          <p:cNvSpPr txBox="1">
            <a:spLocks noGrp="1"/>
          </p:cNvSpPr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9"/>
          <p:cNvSpPr txBox="1">
            <a:spLocks noGrp="1"/>
          </p:cNvSpPr>
          <p:nvPr>
            <p:ph type="body" idx="1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0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0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-US" sz="5400" b="1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150" name="Google Shape;150;p50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-US" sz="1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302684" y="1709353"/>
            <a:ext cx="11588749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302684" y="418355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sldNum" idx="12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2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3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4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5077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0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>
            <a:spLocks noGrp="1"/>
          </p:cNvSpPr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ubTitle" idx="1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2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dt" idx="10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2"/>
          <p:cNvPicPr preferRelativeResize="0"/>
          <p:nvPr/>
        </p:nvPicPr>
        <p:blipFill rotWithShape="1">
          <a:blip r:embed="rId2">
            <a:alphaModFix/>
          </a:blip>
          <a:srcRect r="-7103"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2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2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3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3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sz="4000" b="1" i="0" u="none" strike="noStrike" cap="non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>
            <a:spLocks noGrp="1"/>
          </p:cNvSpPr>
          <p:nvPr>
            <p:ph type="ctrTitle"/>
          </p:nvPr>
        </p:nvSpPr>
        <p:spPr>
          <a:xfrm>
            <a:off x="6299825" y="1531374"/>
            <a:ext cx="57255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YouTube News Data Collection and Sentiment Analysis</a:t>
            </a:r>
            <a:b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Russia-Ukraine war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1"/>
          <p:cNvSpPr txBox="1">
            <a:spLocks noGrp="1"/>
          </p:cNvSpPr>
          <p:nvPr>
            <p:ph type="subTitle" idx="1"/>
          </p:nvPr>
        </p:nvSpPr>
        <p:spPr>
          <a:xfrm>
            <a:off x="6427644" y="3103532"/>
            <a:ext cx="4914000" cy="1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i="1" dirty="0"/>
              <a:t>                              Brijesh Mantri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 dirty="0"/>
              <a:t>		Shubham Narkhede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 dirty="0"/>
              <a:t>		E </a:t>
            </a:r>
            <a:r>
              <a:rPr lang="en-US" sz="1600" i="1" dirty="0" err="1"/>
              <a:t>Navaneet</a:t>
            </a:r>
            <a:r>
              <a:rPr lang="en-US" sz="1600" i="1" dirty="0"/>
              <a:t> Kumar</a:t>
            </a:r>
            <a:endParaRPr sz="1600" i="1" dirty="0"/>
          </a:p>
        </p:txBody>
      </p:sp>
      <p:sp>
        <p:nvSpPr>
          <p:cNvPr id="157" name="Google Shape;157;p1"/>
          <p:cNvSpPr txBox="1">
            <a:spLocks noGrp="1"/>
          </p:cNvSpPr>
          <p:nvPr>
            <p:ph type="body" idx="2"/>
          </p:nvPr>
        </p:nvSpPr>
        <p:spPr>
          <a:xfrm>
            <a:off x="6794525" y="5524507"/>
            <a:ext cx="47361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endParaRPr sz="1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Prof. Jingyi Sun</a:t>
            </a: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>
            <a:spLocks noGrp="1"/>
          </p:cNvSpPr>
          <p:nvPr>
            <p:ph type="title"/>
          </p:nvPr>
        </p:nvSpPr>
        <p:spPr>
          <a:xfrm>
            <a:off x="644775" y="365125"/>
            <a:ext cx="10710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Text Clustering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1038935" y="4253855"/>
            <a:ext cx="276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4544726" y="425385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 txBox="1"/>
          <p:nvPr/>
        </p:nvSpPr>
        <p:spPr>
          <a:xfrm>
            <a:off x="8050518" y="425385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 txBox="1">
            <a:spLocks noGrp="1"/>
          </p:cNvSpPr>
          <p:nvPr>
            <p:ph type="body" idx="1"/>
          </p:nvPr>
        </p:nvSpPr>
        <p:spPr>
          <a:xfrm>
            <a:off x="644775" y="1202150"/>
            <a:ext cx="3828902" cy="50746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Applied K-means clustering to YouTube comments using TF-IDF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Applied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K-means clustering to categorize comments into three clusters.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Reduced dimensionality using PCA for clear 2D scatter plot visualization.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20" name="Google Shape;220;p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4E987-55D5-6EE4-6071-E553E4B0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57" y="1287594"/>
            <a:ext cx="5867908" cy="4282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Conclusion: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6" name="Google Shape;236;p1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body" idx="1"/>
          </p:nvPr>
        </p:nvSpPr>
        <p:spPr>
          <a:xfrm>
            <a:off x="645519" y="1027975"/>
            <a:ext cx="10709100" cy="423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project provided comprehensive insights into audience sentiments on the Russia-Ukraine conflict, leveraging YouTube comments as a valuable source of diverse opinions.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Pretrained sentiment analysis models demonstrated adaptability to YouTube comments, showcasing their effectiveness in analyzing sentiments beyond the initial training dataset.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Challenges such as diverse language use and potential bias were acknowledged, paving the way for future improvements and refinements in sentiment analysis techniques.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project successfully navigated the complexities of sentiment analysis on YouTube comments, shedding light on audience sentiments related to the Russia-Ukraine conflict.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>
              <a:spcBef>
                <a:spcPts val="1200"/>
              </a:spcBef>
            </a:pP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>
              <a:spcBef>
                <a:spcPts val="1200"/>
              </a:spcBef>
            </a:pP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Future Work: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6" name="Google Shape;236;p1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body" idx="1"/>
          </p:nvPr>
        </p:nvSpPr>
        <p:spPr>
          <a:xfrm>
            <a:off x="645519" y="1027974"/>
            <a:ext cx="10709100" cy="47730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Train sentiment analysis models specifically tailored to the domain of YouTube comments. Fine-tuning models on a dataset containing comments from various YouTube channels may yield better results for the platform's unique language and context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Develop a system for real-time sentiment monitoring of YouTube comments. This could involve streaming data analysis to capture changing sentiments as new comments are posted.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Explore methods to incorporate information from other modalities, such as analyzing sentiments from both text and images within YouTube comments. This could provide a more comprehensive understanding of user sentiment.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Consider analyzing sentiments at the user level to identify patterns and preferences among different user segments. This could help content creators tailor their strategies based on audience demographics.</a:t>
            </a:r>
          </a:p>
          <a:p>
            <a:pPr marL="342900">
              <a:spcBef>
                <a:spcPts val="120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Develop techniques to better handle sarcasm, irony, and other forms of figurative language present in YouTube comments, as these can significantly impact sentiment analysis accuracy.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9433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>
                <a:solidFill>
                  <a:schemeClr val="accent1"/>
                </a:solidFill>
              </a:rPr>
              <a:t>References: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4" name="Google Shape;244;p12"/>
          <p:cNvSpPr txBox="1">
            <a:spLocks noGrp="1"/>
          </p:cNvSpPr>
          <p:nvPr>
            <p:ph type="body" idx="1"/>
          </p:nvPr>
        </p:nvSpPr>
        <p:spPr>
          <a:xfrm>
            <a:off x="645525" y="1067350"/>
            <a:ext cx="10709100" cy="423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Agarwal, A., Xie, B.,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Vovsha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Rambow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&amp;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Passonneau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 (2011). Sentiment analysis of Twitter data. Proceedings of the Workshop on Language in Social Media, 30-38.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5D6879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Liu, B. (2012). Sentiment analysis and opinion mining. Synthesis Lectures on Human Language Technologies, 5(1), 1-167.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5D6879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https://developers.google.com/youtube/v3/getting-started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5D687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</a:pPr>
            <a:r>
              <a:rPr lang="en-US" dirty="0"/>
              <a:t>THANK </a:t>
            </a:r>
            <a:r>
              <a:rPr lang="en-US" b="1" dirty="0"/>
              <a:t>YOU</a:t>
            </a:r>
            <a:endParaRPr dirty="0"/>
          </a:p>
        </p:txBody>
      </p:sp>
      <p:sp>
        <p:nvSpPr>
          <p:cNvPr id="250" name="Google Shape;250;p24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2023</a:t>
            </a:r>
            <a:endParaRPr dirty="0"/>
          </a:p>
        </p:txBody>
      </p:sp>
      <p:sp>
        <p:nvSpPr>
          <p:cNvPr id="251" name="Google Shape;251;p24"/>
          <p:cNvSpPr txBox="1"/>
          <p:nvPr/>
        </p:nvSpPr>
        <p:spPr>
          <a:xfrm>
            <a:off x="7072313" y="5543550"/>
            <a:ext cx="48148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644771" y="526474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>
                <a:solidFill>
                  <a:schemeClr val="accent1"/>
                </a:solidFill>
              </a:rPr>
              <a:t>Problem Description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2"/>
          </p:nvPr>
        </p:nvSpPr>
        <p:spPr>
          <a:xfrm>
            <a:off x="644775" y="1794498"/>
            <a:ext cx="10709100" cy="382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Utilize web scraping to collect YouTube comments for sentiment analysis, with a focus on understanding audience reactions to news content and discerning sentiments related to the Russia-Ukraine war.</a:t>
            </a: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endParaRPr lang="en-US" sz="2100" dirty="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Evaluate news channel effectiveness and gauge audience sentiments through sentiment analysis, offering nuanced insights beyond academic exploration.</a:t>
            </a:r>
          </a:p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This project focuses on sentiment analysis of YouTube comments related to the Russia-Ukraine conflict, aiming to categorize sentiments into positive, negative, or neutral, and providing nuanced insights into audience reactions.</a:t>
            </a:r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endParaRPr sz="2100" dirty="0"/>
          </a:p>
        </p:txBody>
      </p:sp>
      <p:sp>
        <p:nvSpPr>
          <p:cNvPr id="164" name="Google Shape;164;p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>
                <a:solidFill>
                  <a:schemeClr val="accent1"/>
                </a:solidFill>
              </a:rPr>
              <a:t>Research Questions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body" idx="2"/>
          </p:nvPr>
        </p:nvSpPr>
        <p:spPr>
          <a:xfrm>
            <a:off x="644775" y="1371601"/>
            <a:ext cx="107091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61950">
              <a:lnSpc>
                <a:spcPct val="115000"/>
              </a:lnSpc>
              <a:spcBef>
                <a:spcPts val="1200"/>
              </a:spcBef>
              <a:buClr>
                <a:srgbClr val="222222"/>
              </a:buClr>
              <a:buSzPts val="2100"/>
              <a:buFont typeface="IBM Plex Sans"/>
              <a:buChar char="●"/>
            </a:pPr>
            <a:r>
              <a:rPr lang="en-US" b="1" dirty="0"/>
              <a:t>How can sentiment analysis of YouTube news comments on the Russia-Ukraine war enhance our understanding of public sentiment towards this geopolitical conflict, and what insights can be gained from the emotional responses of viewers on the platform</a:t>
            </a:r>
            <a:endParaRPr sz="21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>
                <a:solidFill>
                  <a:schemeClr val="accent1"/>
                </a:solidFill>
              </a:rPr>
              <a:t>Methodology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644775" y="1022050"/>
            <a:ext cx="10805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Saira Condensed SemiBold"/>
              <a:buNone/>
            </a:pPr>
            <a:r>
              <a:rPr lang="en-US" sz="3333"/>
              <a:t>Data Collection</a:t>
            </a:r>
            <a:endParaRPr sz="3333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body" idx="2"/>
          </p:nvPr>
        </p:nvSpPr>
        <p:spPr>
          <a:xfrm>
            <a:off x="644773" y="1632025"/>
            <a:ext cx="10709100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dirty="0"/>
              <a:t>In this project, YouTube comments were collected using the YouTube Data API v3.The project utilized the </a:t>
            </a:r>
            <a:r>
              <a:rPr lang="en-US" sz="2000" dirty="0" err="1"/>
              <a:t>googleapiclient</a:t>
            </a:r>
            <a:r>
              <a:rPr lang="en-US" sz="2000" dirty="0"/>
              <a:t> library to interact with the API.</a:t>
            </a:r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IBM Plex Sans"/>
              <a:buChar char="●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Comments were extracted from specific videos identified by their video IDs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4D20A-0738-A2B7-EB69-AA22D185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3" y="3429000"/>
            <a:ext cx="4229467" cy="1882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345EF-CD27-1D25-FBB4-C76CAF1A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634" y="3356581"/>
            <a:ext cx="4442845" cy="2263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>
                <a:solidFill>
                  <a:schemeClr val="accent1"/>
                </a:solidFill>
              </a:rPr>
              <a:t>Methodology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646350" y="1022050"/>
            <a:ext cx="108042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Saira Condensed SemiBold"/>
              <a:buNone/>
            </a:pPr>
            <a:r>
              <a:rPr lang="en-US" sz="3333" dirty="0"/>
              <a:t>Data Preprocessing</a:t>
            </a:r>
            <a:endParaRPr sz="3333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88" name="Google Shape;188;p5"/>
          <p:cNvSpPr txBox="1">
            <a:spLocks noGrp="1"/>
          </p:cNvSpPr>
          <p:nvPr>
            <p:ph type="body" idx="2"/>
          </p:nvPr>
        </p:nvSpPr>
        <p:spPr>
          <a:xfrm>
            <a:off x="644774" y="1632024"/>
            <a:ext cx="10900875" cy="445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preprocessing scripts include several other essential steps to prepare the collected data for further analysis. These steps encompass the cleansing and structuring of the dataset to facilitate meaningful analysis</a:t>
            </a:r>
          </a:p>
          <a:p>
            <a:pPr marL="514350" indent="-28575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Comment Filtering – Lowercasing, Remove non alphanumeric data,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urls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emojis, Non-English comments</a:t>
            </a:r>
          </a:p>
          <a:p>
            <a:pPr marL="514350" indent="-28575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Tokenization – Bigrams &amp; Trigrams, Remove stop words, Lemmatization, POS Tagging, TF-IDF </a:t>
            </a:r>
          </a:p>
          <a:p>
            <a:pPr marL="514350" indent="-28575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</a:pP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700"/>
              </a:spcBef>
              <a:spcAft>
                <a:spcPts val="34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Methodology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96" name="Google Shape;196;p6"/>
          <p:cNvSpPr txBox="1">
            <a:spLocks noGrp="1"/>
          </p:cNvSpPr>
          <p:nvPr>
            <p:ph type="title"/>
          </p:nvPr>
        </p:nvSpPr>
        <p:spPr>
          <a:xfrm>
            <a:off x="646359" y="100520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Saira Condensed SemiBold"/>
              <a:buNone/>
            </a:pPr>
            <a:r>
              <a:rPr lang="en-US" sz="3333"/>
              <a:t>Data Preprocessing</a:t>
            </a:r>
            <a:endParaRPr sz="3333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aira Condensed SemiBold"/>
              <a:buNone/>
            </a:pPr>
            <a:endParaRPr dirty="0"/>
          </a:p>
        </p:txBody>
      </p:sp>
      <p:sp>
        <p:nvSpPr>
          <p:cNvPr id="197" name="Google Shape;197;p6"/>
          <p:cNvSpPr txBox="1">
            <a:spLocks noGrp="1"/>
          </p:cNvSpPr>
          <p:nvPr>
            <p:ph type="body" idx="2"/>
          </p:nvPr>
        </p:nvSpPr>
        <p:spPr>
          <a:xfrm>
            <a:off x="644775" y="1632025"/>
            <a:ext cx="10900865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lang="en-US" sz="2000" dirty="0">
                <a:solidFill>
                  <a:srgbClr val="000000"/>
                </a:solidFill>
              </a:rPr>
              <a:t>Processed Comments &amp; TFIDF Feature Extraction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34C48CD-307B-7047-91A2-D5AFC438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5" y="2366725"/>
            <a:ext cx="5055328" cy="3134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F80A3-78A5-3800-E4F4-3C2D728B5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878" y="1255753"/>
            <a:ext cx="4747671" cy="450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Exploratory Data Analysis</a:t>
            </a:r>
            <a:endParaRPr sz="6300" dirty="0">
              <a:solidFill>
                <a:schemeClr val="accent1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07" name="Google Shape;207;p7"/>
          <p:cNvSpPr txBox="1">
            <a:spLocks noGrp="1"/>
          </p:cNvSpPr>
          <p:nvPr>
            <p:ph type="body" idx="2"/>
          </p:nvPr>
        </p:nvSpPr>
        <p:spPr>
          <a:xfrm>
            <a:off x="510300" y="1099826"/>
            <a:ext cx="10709100" cy="105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accent1"/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</a:rPr>
              <a:t>TF-IDF Visualization </a:t>
            </a:r>
            <a:r>
              <a:rPr lang="en-US" sz="2100" dirty="0">
                <a:solidFill>
                  <a:schemeClr val="accent1"/>
                </a:solidFill>
              </a:rPr>
              <a:t>–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Utilized TF-IDF to quantify term importance in YouTube comments. Visualized results through a Word Cloud and Bar Chart.</a:t>
            </a:r>
            <a:endParaRPr lang="en-US" sz="21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FD51D-5E9F-870F-D063-36AFDC21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0" y="1907461"/>
            <a:ext cx="4280974" cy="2192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EF32C-17A9-D4B7-32DB-55CDE66C2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01" y="1846276"/>
            <a:ext cx="6049699" cy="319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20E87-0A00-0EC4-72F9-50185852C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11" y="4277409"/>
            <a:ext cx="1836579" cy="1999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644775" y="365125"/>
            <a:ext cx="10710600" cy="58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 dirty="0">
                <a:solidFill>
                  <a:schemeClr val="accent1"/>
                </a:solidFill>
              </a:rPr>
              <a:t>Sentiment Analysis Models: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1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645521" y="953728"/>
            <a:ext cx="10709100" cy="53231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/>
            <a:r>
              <a:rPr lang="en-US" dirty="0"/>
              <a:t>Utilized a pre-trained model on cleaned comments to predict sentiments in the YouTube comments dataset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Logistic Regression Model : Accuracy 0.71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SVM : Accuracy 0.71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/>
              <a:t>Naïve Bayes Model: Accuracy 0.65 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517BD-6CA8-72C9-E8B7-2E7BDDBD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49" y="1422261"/>
            <a:ext cx="3833192" cy="200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5DBBE-4875-DA4C-1303-505AAFFC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79" y="3429000"/>
            <a:ext cx="3886537" cy="2309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E2161-DC25-7DF6-0ED3-609C6A94A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966" y="3702200"/>
            <a:ext cx="3863675" cy="2301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861-256A-7C80-D8DA-AA999D0A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365125"/>
            <a:ext cx="10710619" cy="78524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Sentiments for YouTube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C2FF4-EF54-3ADB-FBFE-13507B27C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771" y="1022555"/>
            <a:ext cx="10709031" cy="5038246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Leveraged pre-trained models (Logistic Regression, SVM, Naive Bayes) to predict sentiment labels for each YouTube comment.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Combined predictions using a majority vote strategy. Assigned the predicted sentiment label that received the majority of votes.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92327-DC7F-B1F7-B1E0-86A0792556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CD444-52BC-3346-ED01-83FA9828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39" y="2444202"/>
            <a:ext cx="2124293" cy="1400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841E7-F40B-0B0D-F7F9-2D19B525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32" y="2241312"/>
            <a:ext cx="4285610" cy="3740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BD3BC-25F9-AFA5-BEB6-23CBC856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453" y="2609481"/>
            <a:ext cx="3946563" cy="3003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0D86F-0E98-5B42-5281-4023015F6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4371463"/>
            <a:ext cx="2239299" cy="9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779</Words>
  <Application>Microsoft Office PowerPoint</Application>
  <PresentationFormat>Widescreen</PresentationFormat>
  <Paragraphs>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Saira Condensed SemiBold</vt:lpstr>
      <vt:lpstr>IBM Plex Sans SemiBold</vt:lpstr>
      <vt:lpstr>NTR</vt:lpstr>
      <vt:lpstr>IBM Plex Sans Light</vt:lpstr>
      <vt:lpstr>Calibri</vt:lpstr>
      <vt:lpstr>Saira Condensed</vt:lpstr>
      <vt:lpstr>Söhne</vt:lpstr>
      <vt:lpstr>Arial</vt:lpstr>
      <vt:lpstr>Noto Sans Symbols</vt:lpstr>
      <vt:lpstr>Saira Condensed Light</vt:lpstr>
      <vt:lpstr>IBM Plex Sans</vt:lpstr>
      <vt:lpstr>Office Theme</vt:lpstr>
      <vt:lpstr>YouTube News Data Collection and Sentiment Analysis Russia-Ukraine war</vt:lpstr>
      <vt:lpstr>Problem Description</vt:lpstr>
      <vt:lpstr>Research Questions</vt:lpstr>
      <vt:lpstr>Methodology </vt:lpstr>
      <vt:lpstr>Methodology </vt:lpstr>
      <vt:lpstr>Methodology </vt:lpstr>
      <vt:lpstr>Exploratory Data Analysis</vt:lpstr>
      <vt:lpstr>Sentiment Analysis Models:</vt:lpstr>
      <vt:lpstr>Predicting Sentiments for YouTube Comments</vt:lpstr>
      <vt:lpstr>Text Clustering</vt:lpstr>
      <vt:lpstr>Conclusion:</vt:lpstr>
      <vt:lpstr>Future Work: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News Data Collection and Sentiment Analysis Russia-Ukraine war</dc:title>
  <dc:creator>Brijesh Mantri</dc:creator>
  <cp:lastModifiedBy>Shubham Narkhede</cp:lastModifiedBy>
  <cp:revision>4</cp:revision>
  <dcterms:created xsi:type="dcterms:W3CDTF">2022-06-10T19:28:06Z</dcterms:created>
  <dcterms:modified xsi:type="dcterms:W3CDTF">2023-12-11T02:42:32Z</dcterms:modified>
</cp:coreProperties>
</file>